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20"/>
  </p:notesMasterIdLst>
  <p:handoutMasterIdLst>
    <p:handoutMasterId r:id="rId21"/>
  </p:handoutMasterIdLst>
  <p:sldIdLst>
    <p:sldId id="256" r:id="rId3"/>
    <p:sldId id="257" r:id="rId4"/>
    <p:sldId id="268" r:id="rId5"/>
    <p:sldId id="277" r:id="rId6"/>
    <p:sldId id="290" r:id="rId7"/>
    <p:sldId id="291" r:id="rId8"/>
    <p:sldId id="261" r:id="rId9"/>
    <p:sldId id="260" r:id="rId10"/>
    <p:sldId id="292" r:id="rId11"/>
    <p:sldId id="271" r:id="rId12"/>
    <p:sldId id="281" r:id="rId13"/>
    <p:sldId id="293" r:id="rId14"/>
    <p:sldId id="267" r:id="rId15"/>
    <p:sldId id="295" r:id="rId16"/>
    <p:sldId id="298" r:id="rId17"/>
    <p:sldId id="296" r:id="rId18"/>
    <p:sldId id="297" r:id="rId1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716" autoAdjust="0"/>
  </p:normalViewPr>
  <p:slideViewPr>
    <p:cSldViewPr>
      <p:cViewPr varScale="1">
        <p:scale>
          <a:sx n="72" d="100"/>
          <a:sy n="72" d="100"/>
        </p:scale>
        <p:origin x="2724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12329" cy="462120"/>
          </a:xfrm>
          <a:prstGeom prst="rect">
            <a:avLst/>
          </a:prstGeom>
        </p:spPr>
        <p:txBody>
          <a:bodyPr vert="horz" lIns="90756" tIns="45377" rIns="90756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3"/>
            <a:ext cx="3012329" cy="462120"/>
          </a:xfrm>
          <a:prstGeom prst="rect">
            <a:avLst/>
          </a:prstGeom>
        </p:spPr>
        <p:txBody>
          <a:bodyPr vert="horz" lIns="90756" tIns="45377" rIns="90756" bIns="45377" rtlCol="0"/>
          <a:lstStyle>
            <a:lvl1pPr algn="r">
              <a:defRPr sz="1200"/>
            </a:lvl1pPr>
          </a:lstStyle>
          <a:p>
            <a:fld id="{851B8293-4656-4101-9E1A-6B23F41D50B6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2381"/>
            <a:ext cx="3012329" cy="462120"/>
          </a:xfrm>
          <a:prstGeom prst="rect">
            <a:avLst/>
          </a:prstGeom>
        </p:spPr>
        <p:txBody>
          <a:bodyPr vert="horz" lIns="90756" tIns="45377" rIns="90756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81"/>
            <a:ext cx="3012329" cy="462120"/>
          </a:xfrm>
          <a:prstGeom prst="rect">
            <a:avLst/>
          </a:prstGeom>
        </p:spPr>
        <p:txBody>
          <a:bodyPr vert="horz" lIns="90756" tIns="45377" rIns="90756" bIns="45377" rtlCol="0" anchor="b"/>
          <a:lstStyle>
            <a:lvl1pPr algn="r">
              <a:defRPr sz="1200"/>
            </a:lvl1pPr>
          </a:lstStyle>
          <a:p>
            <a:fld id="{1BA654D5-42E9-4D8A-AA12-ECB97C1CA9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56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/>
          <a:lstStyle>
            <a:lvl1pPr algn="r">
              <a:defRPr sz="1200"/>
            </a:lvl1pPr>
          </a:lstStyle>
          <a:p>
            <a:fld id="{A993BE38-58F2-4582-9320-8277E618D543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79" tIns="46240" rIns="92479" bIns="4624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7"/>
            <a:ext cx="5560060" cy="4156234"/>
          </a:xfrm>
          <a:prstGeom prst="rect">
            <a:avLst/>
          </a:prstGeom>
        </p:spPr>
        <p:txBody>
          <a:bodyPr vert="horz" lIns="92479" tIns="46240" rIns="92479" bIns="4624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772669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9"/>
            <a:ext cx="3011699" cy="461804"/>
          </a:xfrm>
          <a:prstGeom prst="rect">
            <a:avLst/>
          </a:prstGeom>
        </p:spPr>
        <p:txBody>
          <a:bodyPr vert="horz" lIns="92479" tIns="46240" rIns="92479" bIns="46240" rtlCol="0" anchor="b"/>
          <a:lstStyle>
            <a:lvl1pPr algn="r">
              <a:defRPr sz="1200"/>
            </a:lvl1pPr>
          </a:lstStyle>
          <a:p>
            <a:fld id="{F7D4D261-72D5-4BC5-819E-F1C89B19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28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handout for</a:t>
            </a:r>
            <a:r>
              <a:rPr lang="en-US" baseline="0" dirty="0"/>
              <a:t> AMES resources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58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Jake</a:t>
            </a:r>
          </a:p>
          <a:p>
            <a:r>
              <a:rPr lang="en-US" dirty="0" smtClean="0"/>
              <a:t>2.0 </a:t>
            </a:r>
            <a:r>
              <a:rPr lang="en-US" dirty="0"/>
              <a:t>– term &amp; cumulative/overall = Good Standing</a:t>
            </a:r>
          </a:p>
          <a:p>
            <a:endParaRPr lang="en-US" dirty="0"/>
          </a:p>
          <a:p>
            <a:r>
              <a:rPr lang="en-US" dirty="0"/>
              <a:t>Below 2.0 – term &amp; cumulative/overall</a:t>
            </a:r>
            <a:r>
              <a:rPr lang="en-US" baseline="0" dirty="0"/>
              <a:t> = Probationary standing (Warning) &amp; </a:t>
            </a:r>
            <a:r>
              <a:rPr lang="en-US" baseline="0" dirty="0" smtClean="0"/>
              <a:t>hold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longer can pursue classes after on warning.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C- is 1.7</a:t>
            </a:r>
          </a:p>
          <a:p>
            <a:endParaRPr lang="en-US" baseline="0" dirty="0" smtClean="0"/>
          </a:p>
          <a:p>
            <a:r>
              <a:rPr lang="en-US" baseline="0" dirty="0" smtClean="0"/>
              <a:t>C’s don’t get degrees</a:t>
            </a:r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6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Jake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classes can be even longer 2 hours rule.</a:t>
            </a:r>
          </a:p>
          <a:p>
            <a:r>
              <a:rPr lang="en-US" baseline="0" dirty="0" smtClean="0"/>
              <a:t>We hear freshman always say how they did not have to really study in high school and that college is way more challenging.</a:t>
            </a:r>
            <a:endParaRPr lang="en-US" dirty="0" smtClean="0"/>
          </a:p>
          <a:p>
            <a:r>
              <a:rPr lang="en-US" dirty="0" smtClean="0"/>
              <a:t>Set</a:t>
            </a:r>
            <a:r>
              <a:rPr lang="en-US" baseline="0" dirty="0" smtClean="0"/>
              <a:t> </a:t>
            </a:r>
            <a:r>
              <a:rPr lang="en-US" baseline="0" dirty="0"/>
              <a:t>amount of time each week. – 168</a:t>
            </a:r>
          </a:p>
          <a:p>
            <a:r>
              <a:rPr lang="en-US" baseline="0" dirty="0"/>
              <a:t>Semester Calendar</a:t>
            </a:r>
          </a:p>
          <a:p>
            <a:endParaRPr lang="en-US" baseline="0" dirty="0"/>
          </a:p>
          <a:p>
            <a:r>
              <a:rPr lang="en-US" baseline="0" dirty="0"/>
              <a:t>Toothbrush story</a:t>
            </a:r>
          </a:p>
          <a:p>
            <a:endParaRPr lang="en-US" baseline="0" dirty="0"/>
          </a:p>
          <a:p>
            <a:pPr marL="226888" indent="-226888">
              <a:buAutoNum type="arabicParenR"/>
            </a:pPr>
            <a:r>
              <a:rPr lang="en-US" baseline="0" dirty="0"/>
              <a:t>Get &amp; use a calendar</a:t>
            </a:r>
          </a:p>
          <a:p>
            <a:pPr marL="226888" indent="-226888">
              <a:buAutoNum type="arabicParenR"/>
            </a:pPr>
            <a:r>
              <a:rPr lang="en-US" baseline="0" dirty="0"/>
              <a:t>Write down everything</a:t>
            </a:r>
          </a:p>
          <a:p>
            <a:pPr marL="226888" indent="-226888">
              <a:buAutoNum type="arabicParenR"/>
            </a:pPr>
            <a:r>
              <a:rPr lang="en-US" baseline="0" dirty="0"/>
              <a:t>Schedule time to relax</a:t>
            </a:r>
          </a:p>
          <a:p>
            <a:pPr marL="226888" indent="-226888">
              <a:buAutoNum type="arabicParenR"/>
            </a:pPr>
            <a:r>
              <a:rPr lang="en-US" baseline="0" dirty="0" smtClean="0"/>
              <a:t>If a particular study method isn’t working for you…Keep </a:t>
            </a:r>
            <a:r>
              <a:rPr lang="en-US" baseline="0" dirty="0"/>
              <a:t>trying new </a:t>
            </a:r>
            <a:r>
              <a:rPr lang="en-US" baseline="0" dirty="0" smtClean="0"/>
              <a:t>methods</a:t>
            </a:r>
            <a:endParaRPr lang="en-US" baseline="0" dirty="0"/>
          </a:p>
          <a:p>
            <a:pPr marL="226888" indent="-226888">
              <a:buAutoNum type="arabicParenR"/>
            </a:pPr>
            <a:r>
              <a:rPr lang="en-US" baseline="0" dirty="0"/>
              <a:t>Allow for flexibility</a:t>
            </a:r>
          </a:p>
          <a:p>
            <a:pPr marL="226888" indent="-226888">
              <a:buAutoNum type="arabicParenR"/>
            </a:pPr>
            <a:r>
              <a:rPr lang="en-US" baseline="0" dirty="0"/>
              <a:t>Plan ahead</a:t>
            </a:r>
          </a:p>
          <a:p>
            <a:pPr marL="226888" indent="-226888">
              <a:buAutoNum type="arabicParenR"/>
            </a:pPr>
            <a:r>
              <a:rPr lang="en-US" baseline="0" dirty="0"/>
              <a:t>Plan for the unexpected</a:t>
            </a:r>
          </a:p>
          <a:p>
            <a:pPr marL="226888" indent="-226888">
              <a:buAutoNum type="arabicParenR"/>
            </a:pPr>
            <a:r>
              <a:rPr lang="en-US" baseline="0" dirty="0"/>
              <a:t>Schedule </a:t>
            </a:r>
            <a:r>
              <a:rPr lang="en-US" baseline="0" dirty="0" smtClean="0"/>
              <a:t>reward (fro-</a:t>
            </a:r>
            <a:r>
              <a:rPr lang="en-US" baseline="0" dirty="0" err="1" smtClean="0"/>
              <a:t>yo</a:t>
            </a:r>
            <a:r>
              <a:rPr lang="en-US" baseline="0" dirty="0" smtClean="0"/>
              <a:t>)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12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Jake</a:t>
            </a:r>
          </a:p>
          <a:p>
            <a:r>
              <a:rPr lang="en-US" dirty="0" smtClean="0"/>
              <a:t>Help</a:t>
            </a:r>
            <a:r>
              <a:rPr lang="en-US" baseline="0" dirty="0" smtClean="0"/>
              <a:t> with classes should always start with a conversation with your professor.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52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48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6A74F-7450-42B9-9622-86101519FEA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3629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7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Choosing wisely can prepare you for many 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6A74F-7450-42B9-9622-86101519FEA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014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9737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Choosing wisely can prepare you for many directions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56A74F-7450-42B9-9622-86101519FEA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Jason</a:t>
            </a:r>
          </a:p>
          <a:p>
            <a:r>
              <a:rPr lang="en-US" baseline="0" dirty="0" smtClean="0"/>
              <a:t>Who are we and what we help students with in our office.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93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Jason</a:t>
            </a:r>
          </a:p>
          <a:p>
            <a:r>
              <a:rPr lang="en-US" sz="1000" dirty="0"/>
              <a:t>We’re from the UU, but if you are planning to attend any college/university, it is important to know what an advisor is &amp; helps with.</a:t>
            </a:r>
          </a:p>
          <a:p>
            <a:r>
              <a:rPr lang="en-US" sz="1000" dirty="0"/>
              <a:t>	More than scheduling classes, but helps build schedules</a:t>
            </a:r>
          </a:p>
          <a:p>
            <a:r>
              <a:rPr lang="en-US" sz="1000" dirty="0"/>
              <a:t>Partnership. Mentor. Help discuss your goals and brainstorm ways to achieve them.</a:t>
            </a:r>
          </a:p>
          <a:p>
            <a:r>
              <a:rPr lang="en-US" sz="1000" dirty="0"/>
              <a:t>Advocate</a:t>
            </a:r>
          </a:p>
          <a:p>
            <a:r>
              <a:rPr lang="en-US" sz="1000" dirty="0"/>
              <a:t>Help understand bureaucracy of a larger system</a:t>
            </a:r>
          </a:p>
          <a:p>
            <a:r>
              <a:rPr lang="en-US" sz="1000" dirty="0"/>
              <a:t>Campus resources</a:t>
            </a:r>
          </a:p>
          <a:p>
            <a:r>
              <a:rPr lang="en-US" sz="1000" dirty="0"/>
              <a:t>How to find answers for yourself</a:t>
            </a:r>
          </a:p>
          <a:p>
            <a:r>
              <a:rPr lang="en-US" sz="1000" dirty="0"/>
              <a:t>WILL NOT make decisions for you.</a:t>
            </a:r>
          </a:p>
          <a:p>
            <a:r>
              <a:rPr lang="en-US" sz="1000" dirty="0"/>
              <a:t>High school counselor vs advisor 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86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JAson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17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0" dirty="0" err="1" smtClean="0">
                <a:solidFill>
                  <a:schemeClr val="bg1">
                    <a:lumMod val="50000"/>
                  </a:schemeClr>
                </a:solidFill>
              </a:rPr>
              <a:t>JAsonOpportunity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--Cost</a:t>
            </a:r>
            <a:r>
              <a:rPr lang="en-US" i="0" baseline="0" dirty="0">
                <a:solidFill>
                  <a:schemeClr val="bg1">
                    <a:lumMod val="50000"/>
                  </a:schemeClr>
                </a:solidFill>
              </a:rPr>
              <a:t> alone</a:t>
            </a:r>
          </a:p>
          <a:p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History</a:t>
            </a:r>
          </a:p>
          <a:p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--only</a:t>
            </a:r>
            <a:r>
              <a:rPr lang="en-US" i="0" baseline="0" dirty="0">
                <a:solidFill>
                  <a:schemeClr val="bg1">
                    <a:lumMod val="50000"/>
                  </a:schemeClr>
                </a:solidFill>
              </a:rPr>
              <a:t> shows your UU grades.</a:t>
            </a:r>
          </a:p>
          <a:p>
            <a:r>
              <a:rPr lang="en-US" i="0" baseline="0" dirty="0">
                <a:solidFill>
                  <a:schemeClr val="bg1">
                    <a:lumMod val="50000"/>
                  </a:schemeClr>
                </a:solidFill>
              </a:rPr>
              <a:t>--Clearinghouse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0" dirty="0">
                <a:solidFill>
                  <a:schemeClr val="bg1">
                    <a:lumMod val="50000"/>
                  </a:schemeClr>
                </a:solidFill>
              </a:rPr>
              <a:t>Scholarships/Financial</a:t>
            </a:r>
            <a:r>
              <a:rPr lang="en-US" i="0" baseline="0" dirty="0">
                <a:solidFill>
                  <a:schemeClr val="bg1">
                    <a:lumMod val="50000"/>
                  </a:schemeClr>
                </a:solidFill>
              </a:rPr>
              <a:t> Aid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smtClean="0">
                <a:solidFill>
                  <a:schemeClr val="bg1">
                    <a:lumMod val="50000"/>
                  </a:schemeClr>
                </a:solidFill>
              </a:rPr>
              <a:t>Jason</a:t>
            </a:r>
          </a:p>
          <a:p>
            <a:r>
              <a:rPr lang="en-US" b="0" i="0" dirty="0" smtClean="0">
                <a:solidFill>
                  <a:schemeClr val="bg1">
                    <a:lumMod val="50000"/>
                  </a:schemeClr>
                </a:solidFill>
              </a:rPr>
              <a:t>M</a:t>
            </a:r>
            <a:r>
              <a:rPr lang="en-US" b="1" i="0" dirty="0" smtClean="0">
                <a:solidFill>
                  <a:schemeClr val="bg1">
                    <a:lumMod val="50000"/>
                  </a:schemeClr>
                </a:solidFill>
              </a:rPr>
              <a:t>inimum</a:t>
            </a:r>
            <a:r>
              <a:rPr lang="en-US" b="1" i="0" baseline="0" dirty="0" smtClean="0">
                <a:solidFill>
                  <a:schemeClr val="bg1">
                    <a:lumMod val="50000"/>
                  </a:schemeClr>
                </a:solidFill>
              </a:rPr>
              <a:t> cum </a:t>
            </a:r>
            <a:r>
              <a:rPr lang="en-US" b="1" i="0" baseline="0" dirty="0" err="1" smtClean="0">
                <a:solidFill>
                  <a:schemeClr val="bg1">
                    <a:lumMod val="50000"/>
                  </a:schemeClr>
                </a:solidFill>
              </a:rPr>
              <a:t>gpa</a:t>
            </a:r>
            <a:r>
              <a:rPr lang="en-US" b="1" i="0" baseline="0" dirty="0" smtClean="0">
                <a:solidFill>
                  <a:schemeClr val="bg1">
                    <a:lumMod val="50000"/>
                  </a:schemeClr>
                </a:solidFill>
              </a:rPr>
              <a:t> of 2.0:  </a:t>
            </a:r>
            <a:r>
              <a:rPr lang="en-US" i="0" baseline="0" dirty="0" smtClean="0">
                <a:solidFill>
                  <a:schemeClr val="bg1">
                    <a:lumMod val="50000"/>
                  </a:schemeClr>
                </a:solidFill>
              </a:rPr>
              <a:t>About a C average.  Many majors require higher than a 2.0 though to declare and join the major. </a:t>
            </a:r>
          </a:p>
          <a:p>
            <a:endParaRPr lang="en-US" i="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b="1" i="0" baseline="0" dirty="0" smtClean="0">
                <a:solidFill>
                  <a:schemeClr val="bg1">
                    <a:lumMod val="50000"/>
                  </a:schemeClr>
                </a:solidFill>
              </a:rPr>
              <a:t>67% Completion Rate:  </a:t>
            </a:r>
            <a:r>
              <a:rPr lang="en-US" i="0" baseline="0" dirty="0" smtClean="0">
                <a:solidFill>
                  <a:schemeClr val="bg1">
                    <a:lumMod val="50000"/>
                  </a:schemeClr>
                </a:solidFill>
              </a:rPr>
              <a:t>67% of college grades have to be passed.  Students who have Financial Aid can’t have a lot of E’s, incomplete grades, withdrawing from classes, and repeating classes. </a:t>
            </a:r>
          </a:p>
          <a:p>
            <a:endParaRPr lang="en-US" i="0" baseline="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i="0" baseline="0" dirty="0" smtClean="0">
                <a:solidFill>
                  <a:schemeClr val="bg1">
                    <a:lumMod val="50000"/>
                  </a:schemeClr>
                </a:solidFill>
              </a:rPr>
              <a:t>The website has a scholarships database and more information about all types of financial aid. </a:t>
            </a:r>
            <a:endParaRPr lang="en-US" i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71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Jason</a:t>
            </a:r>
          </a:p>
          <a:p>
            <a:r>
              <a:rPr lang="en-US" dirty="0" smtClean="0"/>
              <a:t>Department</a:t>
            </a:r>
            <a:r>
              <a:rPr lang="en-US" baseline="0" dirty="0" smtClean="0"/>
              <a:t> </a:t>
            </a:r>
            <a:r>
              <a:rPr lang="en-US" baseline="0" dirty="0"/>
              <a:t>decides which course you need to be successful in the next one.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2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Jake </a:t>
            </a:r>
          </a:p>
          <a:p>
            <a:r>
              <a:rPr lang="en-US" dirty="0" smtClean="0"/>
              <a:t>You</a:t>
            </a:r>
            <a:r>
              <a:rPr lang="en-US" baseline="0" dirty="0" smtClean="0"/>
              <a:t> will receive a syllabus for each course. It will </a:t>
            </a:r>
            <a:r>
              <a:rPr lang="en-US" dirty="0"/>
              <a:t>communicates course information and defines the instructor’s expectations of you and your responsibilities.</a:t>
            </a:r>
          </a:p>
          <a:p>
            <a:endParaRPr lang="en-US" baseline="0" dirty="0"/>
          </a:p>
          <a:p>
            <a:r>
              <a:rPr lang="en-US" baseline="0" dirty="0" smtClean="0"/>
              <a:t>Add assignment deadlines, mid-terms, quizzes, etc. from </a:t>
            </a:r>
            <a:r>
              <a:rPr lang="en-US" baseline="0" dirty="0"/>
              <a:t>all syllabi into 1 </a:t>
            </a:r>
            <a:r>
              <a:rPr lang="en-US" baseline="0" dirty="0" smtClean="0"/>
              <a:t>calendar. 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Grading </a:t>
            </a:r>
            <a:r>
              <a:rPr lang="en-US" baseline="0" dirty="0" smtClean="0"/>
              <a:t>structure. Some courses may weigh quizzes heavier than assignments.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 smtClean="0"/>
              <a:t>Ask Questions </a:t>
            </a:r>
            <a:r>
              <a:rPr lang="en-US" baseline="0" dirty="0"/>
              <a:t>– if </a:t>
            </a:r>
            <a:r>
              <a:rPr lang="en-US" baseline="0" dirty="0" smtClean="0"/>
              <a:t>something is not </a:t>
            </a:r>
            <a:r>
              <a:rPr lang="en-US" baseline="0" dirty="0"/>
              <a:t>clear – clarify </a:t>
            </a:r>
            <a:r>
              <a:rPr lang="en-US" baseline="0" dirty="0" smtClean="0"/>
              <a:t>with the instructor .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How to contact instructor if there are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6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Jake</a:t>
            </a:r>
          </a:p>
          <a:p>
            <a:r>
              <a:rPr lang="en-US" dirty="0" smtClean="0"/>
              <a:t>Give examples</a:t>
            </a:r>
          </a:p>
          <a:p>
            <a:endParaRPr lang="en-US" dirty="0" smtClean="0"/>
          </a:p>
          <a:p>
            <a:r>
              <a:rPr lang="en-US" dirty="0" smtClean="0"/>
              <a:t>You</a:t>
            </a:r>
            <a:r>
              <a:rPr lang="en-US" baseline="0" dirty="0" smtClean="0"/>
              <a:t> might drop a course if after the first few days of class you realize the course material is too challenging and success is very unlikely.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You might withdraw from a course if the drop deadline has passed and you realize it is impossible to earn a passing grade.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D4D261-72D5-4BC5-819E-F1C89B19073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2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637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7" name="Picture 6" descr="AdobeStock_100012748 [Converted]-02.png"/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3137">
            <a:off x="4496410" y="-613147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991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785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574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501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94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2789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5296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980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716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6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406812B-8A75-493A-ADB3-1673CFD30888}" type="datetimeFigureOut">
              <a:rPr lang="en-US" smtClean="0"/>
              <a:t>4/17/2019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D08589-4B1E-40F5-A399-3C42445A29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75D48070-6A81-47D0-9810-1540B9FEFF61}" type="datetime1">
              <a:rPr lang="en-US" smtClean="0">
                <a:solidFill>
                  <a:srgbClr val="303030">
                    <a:lumMod val="90000"/>
                    <a:lumOff val="10000"/>
                  </a:srgbClr>
                </a:solidFill>
              </a:rPr>
              <a:pPr/>
              <a:t>4/17/2019</a:t>
            </a:fld>
            <a:endParaRPr lang="en-US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>
              <a:solidFill>
                <a:srgbClr val="303030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Orientation 2019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AMES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Academic Standing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9529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If  </a:t>
            </a:r>
            <a:r>
              <a:rPr lang="en-US" dirty="0" smtClean="0">
                <a:solidFill>
                  <a:schemeClr val="bg1"/>
                </a:solidFill>
              </a:rPr>
              <a:t>cumulative </a:t>
            </a:r>
            <a:r>
              <a:rPr lang="en-US" dirty="0" err="1" smtClean="0">
                <a:solidFill>
                  <a:schemeClr val="bg1"/>
                </a:solidFill>
              </a:rPr>
              <a:t>gpa</a:t>
            </a:r>
            <a:r>
              <a:rPr lang="en-US" dirty="0" smtClean="0">
                <a:solidFill>
                  <a:schemeClr val="bg1"/>
                </a:solidFill>
              </a:rPr>
              <a:t> 2.0 or above = </a:t>
            </a:r>
            <a:r>
              <a:rPr lang="en-US" dirty="0">
                <a:solidFill>
                  <a:schemeClr val="bg1"/>
                </a:solidFill>
              </a:rPr>
              <a:t>Good Standing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If cumulative </a:t>
            </a:r>
            <a:r>
              <a:rPr lang="en-US" dirty="0" err="1" smtClean="0">
                <a:solidFill>
                  <a:schemeClr val="bg1"/>
                </a:solidFill>
              </a:rPr>
              <a:t>gpa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below 2.0 = Hold / Warning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839" y="3540517"/>
            <a:ext cx="4942161" cy="3288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1" t="25585" r="3331" b="6674"/>
          <a:stretch/>
        </p:blipFill>
        <p:spPr>
          <a:xfrm>
            <a:off x="-609600" y="3505540"/>
            <a:ext cx="4334878" cy="336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mbria" pitchFamily="18" charset="0"/>
              </a:rPr>
              <a:t>Time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560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College classes require different study habits than high school classes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 </a:t>
            </a:r>
            <a:r>
              <a:rPr lang="en-US" dirty="0" err="1">
                <a:solidFill>
                  <a:schemeClr val="bg1"/>
                </a:solidFill>
              </a:rPr>
              <a:t>hrs</a:t>
            </a:r>
            <a:r>
              <a:rPr lang="en-US" dirty="0">
                <a:solidFill>
                  <a:schemeClr val="bg1"/>
                </a:solidFill>
              </a:rPr>
              <a:t> of study for every 1 </a:t>
            </a:r>
            <a:r>
              <a:rPr lang="en-US" dirty="0" err="1">
                <a:solidFill>
                  <a:schemeClr val="bg1"/>
                </a:solidFill>
              </a:rPr>
              <a:t>hr</a:t>
            </a:r>
            <a:r>
              <a:rPr lang="en-US" dirty="0">
                <a:solidFill>
                  <a:schemeClr val="bg1"/>
                </a:solidFill>
              </a:rPr>
              <a:t> in class; maybe more (i.e. CHEM)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6467" b="9835"/>
          <a:stretch/>
        </p:blipFill>
        <p:spPr>
          <a:xfrm>
            <a:off x="685800" y="4191000"/>
            <a:ext cx="2846820" cy="2280063"/>
          </a:xfrm>
          <a:prstGeom prst="rect">
            <a:avLst/>
          </a:prstGeom>
          <a:ln w="50800">
            <a:solidFill>
              <a:schemeClr val="tx1"/>
            </a:solidFill>
            <a:beve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3" b="14379"/>
          <a:stretch/>
        </p:blipFill>
        <p:spPr>
          <a:xfrm>
            <a:off x="4316680" y="3896590"/>
            <a:ext cx="4668982" cy="286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33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of U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E-Tutoring</a:t>
            </a:r>
            <a:r>
              <a:rPr lang="en-US" dirty="0">
                <a:solidFill>
                  <a:srgbClr val="FFFFFF"/>
                </a:solidFill>
              </a:rPr>
              <a:t>:   </a:t>
            </a:r>
            <a:r>
              <a:rPr lang="en-US" dirty="0" smtClean="0">
                <a:solidFill>
                  <a:srgbClr val="FFFFFF"/>
                </a:solidFill>
              </a:rPr>
              <a:t>online.utah.edu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Math Tutoring:  math.utah.edu/lectures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Undergraduate Bulletin:  undergradbulletin.utah.edu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General Catalog:  catalog.utah.edu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Student Handbook:  registrar.utah.edu/handbook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Facts About the U of U: utah.edu/about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Academic Advising Center – Advising!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7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Questions?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2286000"/>
            <a:ext cx="58293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i="1" u="sng" dirty="0" smtClean="0">
                <a:solidFill>
                  <a:schemeClr val="bg1"/>
                </a:solidFill>
              </a:rPr>
              <a:t>Schedule Appointments </a:t>
            </a:r>
            <a:r>
              <a:rPr lang="en-US" sz="4400" i="1" u="sng" dirty="0">
                <a:solidFill>
                  <a:schemeClr val="bg1"/>
                </a:solidFill>
              </a:rPr>
              <a:t>&amp; Quick Questions:</a:t>
            </a:r>
            <a:r>
              <a:rPr lang="en-US" sz="4400" i="1" dirty="0">
                <a:solidFill>
                  <a:schemeClr val="bg1"/>
                </a:solidFill>
              </a:rPr>
              <a:t>     801.581.8146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6324600"/>
            <a:ext cx="8229600" cy="4625609"/>
          </a:xfrm>
        </p:spPr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Math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708" y="685800"/>
            <a:ext cx="8630292" cy="3886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i="1" dirty="0"/>
              <a:t>STEM/Business/Education</a:t>
            </a:r>
          </a:p>
          <a:p>
            <a:r>
              <a:rPr lang="en-US" dirty="0"/>
              <a:t>Math 1010 – Math 1050 – Math 1060 – Math 1210 – Math 1220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Humanities/Fine Arts/Health/Social &amp; Behavioral Science</a:t>
            </a:r>
          </a:p>
          <a:p>
            <a:r>
              <a:rPr lang="en-US" dirty="0"/>
              <a:t>Math 1030</a:t>
            </a:r>
          </a:p>
          <a:p>
            <a:r>
              <a:rPr lang="en-US" dirty="0"/>
              <a:t>Math 1040, Math 1070</a:t>
            </a:r>
          </a:p>
        </p:txBody>
      </p:sp>
      <p:pic>
        <p:nvPicPr>
          <p:cNvPr id="8" name="Picture 7" descr="LeBohec_Class_Undergraduates.jpg">
            <a:extLst>
              <a:ext uri="{FF2B5EF4-FFF2-40B4-BE49-F238E27FC236}">
                <a16:creationId xmlns:a16="http://schemas.microsoft.com/office/drawing/2014/main" id="{F1F35EB2-2730-5B4B-B90C-C498E701A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279" y="3698438"/>
            <a:ext cx="3479032" cy="232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3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MATH: 1030 vs. 1050</a:t>
            </a:r>
            <a:b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How do you choose?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489" y="1835642"/>
            <a:ext cx="8153400" cy="3962400"/>
          </a:xfrm>
        </p:spPr>
        <p:txBody>
          <a:bodyPr/>
          <a:lstStyle/>
          <a:p>
            <a:pPr marL="225425" indent="0" algn="ctr">
              <a:buNone/>
            </a:pPr>
            <a:r>
              <a:rPr lang="en-US" b="1" dirty="0" smtClean="0">
                <a:latin typeface="Candara" panose="020E0502030303020204" pitchFamily="34" charset="0"/>
              </a:rPr>
              <a:t>MATH 1050 is a prerequisite for:</a:t>
            </a:r>
          </a:p>
          <a:p>
            <a:pPr marL="3883025" indent="0">
              <a:buNone/>
            </a:pPr>
            <a:endParaRPr lang="en-US" sz="800" dirty="0" smtClean="0">
              <a:latin typeface="Candara" panose="020E0502030303020204" pitchFamily="34" charset="0"/>
            </a:endParaRPr>
          </a:p>
          <a:p>
            <a:pPr marL="3883025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MATH 1060:  Trigonometry</a:t>
            </a:r>
          </a:p>
          <a:p>
            <a:pPr marL="3883025" indent="0">
              <a:buNone/>
            </a:pPr>
            <a:endParaRPr lang="en-US" sz="800" dirty="0" smtClean="0">
              <a:latin typeface="Candara" panose="020E0502030303020204" pitchFamily="34" charset="0"/>
            </a:endParaRPr>
          </a:p>
          <a:p>
            <a:pPr marL="3883025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MATH 1210 Calculus</a:t>
            </a:r>
          </a:p>
          <a:p>
            <a:pPr marL="3883025" indent="0">
              <a:buNone/>
            </a:pPr>
            <a:endParaRPr lang="en-US" sz="800" dirty="0" smtClean="0">
              <a:latin typeface="Candara" panose="020E0502030303020204" pitchFamily="34" charset="0"/>
            </a:endParaRPr>
          </a:p>
          <a:p>
            <a:pPr marL="3883025" indent="0">
              <a:buNone/>
            </a:pPr>
            <a:r>
              <a:rPr lang="en-US" sz="2800" dirty="0" smtClean="0">
                <a:latin typeface="Candara" panose="020E0502030303020204" pitchFamily="34" charset="0"/>
              </a:rPr>
              <a:t>CHEM 1210:  General Chemistry I</a:t>
            </a:r>
            <a:endParaRPr lang="en-US" sz="2400" dirty="0" smtClean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14600"/>
            <a:ext cx="3827686" cy="34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62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609600"/>
          </a:xfrm>
        </p:spPr>
        <p:txBody>
          <a:bodyPr/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What can you do now?!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38" y="1447800"/>
            <a:ext cx="8153400" cy="5181600"/>
          </a:xfrm>
        </p:spPr>
        <p:txBody>
          <a:bodyPr/>
          <a:lstStyle/>
          <a:p>
            <a:pPr marL="515938" indent="-349250" eaLnBrk="1" hangingPunct="1"/>
            <a:r>
              <a:rPr lang="en-US" altLang="en-US" sz="2800" b="1" dirty="0">
                <a:latin typeface="Candara" panose="020E0502030303020204" pitchFamily="34" charset="0"/>
              </a:rPr>
              <a:t>Take some tough classes (CE, AP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)</a:t>
            </a:r>
          </a:p>
          <a:p>
            <a:pPr marL="515938" indent="-349250" eaLnBrk="1" hangingPunct="1"/>
            <a:endParaRPr lang="en-US" altLang="en-US" sz="8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r>
              <a:rPr lang="en-US" altLang="en-US" sz="2800" b="1" dirty="0">
                <a:latin typeface="Candara" panose="020E0502030303020204" pitchFamily="34" charset="0"/>
              </a:rPr>
              <a:t>Get a certification (CNA, phlebotomy, pharmacy tech, etc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)</a:t>
            </a:r>
          </a:p>
          <a:p>
            <a:pPr marL="515938" indent="-349250" eaLnBrk="1" hangingPunct="1"/>
            <a:endParaRPr lang="en-US" altLang="en-US" sz="800" b="1" dirty="0" smtClean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r>
              <a:rPr lang="en-US" altLang="en-US" sz="2800" b="1" dirty="0">
                <a:latin typeface="Candara" panose="020E0502030303020204" pitchFamily="34" charset="0"/>
              </a:rPr>
              <a:t>Figure out how to be a good </a:t>
            </a:r>
            <a:endParaRPr lang="en-US" altLang="en-US" sz="2800" b="1" dirty="0" smtClean="0">
              <a:latin typeface="Candara" panose="020E0502030303020204" pitchFamily="34" charset="0"/>
            </a:endParaRPr>
          </a:p>
          <a:p>
            <a:pPr marL="166688" indent="0" defTabSz="576263" eaLnBrk="1" hangingPunct="1">
              <a:buNone/>
            </a:pPr>
            <a:r>
              <a:rPr lang="en-US" altLang="en-US" sz="2800" b="1" dirty="0">
                <a:latin typeface="Candara" panose="020E0502030303020204" pitchFamily="34" charset="0"/>
              </a:rPr>
              <a:t>	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student. Learn good study habits</a:t>
            </a:r>
          </a:p>
          <a:p>
            <a:pPr marL="515938" indent="-349250" eaLnBrk="1" hangingPunct="1"/>
            <a:endParaRPr lang="en-US" altLang="en-US" sz="8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r>
              <a:rPr lang="en-US" altLang="en-US" sz="2800" b="1" dirty="0">
                <a:latin typeface="Candara" panose="020E0502030303020204" pitchFamily="34" charset="0"/>
              </a:rPr>
              <a:t>Learn how to manage your </a:t>
            </a:r>
            <a:r>
              <a:rPr lang="en-US" altLang="en-US" sz="2800" b="1" dirty="0" smtClean="0">
                <a:latin typeface="Candara" panose="020E0502030303020204" pitchFamily="34" charset="0"/>
              </a:rPr>
              <a:t>time</a:t>
            </a:r>
          </a:p>
          <a:p>
            <a:pPr marL="515938" indent="-349250" eaLnBrk="1" hangingPunct="1"/>
            <a:endParaRPr lang="en-US" altLang="en-US" sz="800" b="1" dirty="0" smtClean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r>
              <a:rPr lang="en-US" altLang="en-US" sz="2800" b="1" dirty="0">
                <a:latin typeface="Candara" panose="020E0502030303020204" pitchFamily="34" charset="0"/>
              </a:rPr>
              <a:t>Enjoy being in high school</a:t>
            </a:r>
          </a:p>
          <a:p>
            <a:pPr marL="515938" indent="-349250" eaLnBrk="1" hangingPunct="1">
              <a:buFont typeface="Arial" panose="020B0604020202020204" pitchFamily="34" charset="0"/>
              <a:buNone/>
            </a:pPr>
            <a:endParaRPr lang="en-US" altLang="en-US" sz="2800" b="1" dirty="0">
              <a:latin typeface="Candara" panose="020E0502030303020204" pitchFamily="34" charset="0"/>
            </a:endParaRPr>
          </a:p>
          <a:p>
            <a:pPr marL="515938" indent="-349250" eaLnBrk="1" hangingPunct="1">
              <a:buFontTx/>
              <a:buChar char="-"/>
            </a:pPr>
            <a:endParaRPr lang="en-US" altLang="en-US" sz="2800" b="1" dirty="0">
              <a:latin typeface="Candara" panose="020E0502030303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4164" y="3048000"/>
            <a:ext cx="3352800" cy="33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46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153400" cy="609600"/>
          </a:xfrm>
        </p:spPr>
        <p:txBody>
          <a:bodyPr/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anose="020E0502030303020204" pitchFamily="34" charset="0"/>
              </a:rPr>
              <a:t>GPA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919373"/>
            <a:ext cx="5181600" cy="2362200"/>
          </a:xfrm>
        </p:spPr>
        <p:txBody>
          <a:bodyPr>
            <a:normAutofit fontScale="85000" lnSpcReduction="20000"/>
          </a:bodyPr>
          <a:lstStyle/>
          <a:p>
            <a:pPr marL="515938" indent="-349250" eaLnBrk="1" hangingPunct="1"/>
            <a:r>
              <a:rPr lang="en-US" altLang="en-US" sz="2800" b="1" dirty="0" smtClean="0">
                <a:latin typeface="Candara" panose="020E0502030303020204" pitchFamily="34" charset="0"/>
              </a:rPr>
              <a:t>Concurrent Enrollment Classes:  take them seriously</a:t>
            </a:r>
          </a:p>
          <a:p>
            <a:pPr marL="515938" indent="-349250" eaLnBrk="1" hangingPunct="1"/>
            <a:endParaRPr lang="en-US" altLang="en-US" sz="800" b="1" dirty="0" smtClean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8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8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r>
              <a:rPr lang="en-US" altLang="en-US" sz="2800" b="1" dirty="0" smtClean="0">
                <a:latin typeface="Candara" panose="020E0502030303020204" pitchFamily="34" charset="0"/>
              </a:rPr>
              <a:t>AP/IB Courses</a:t>
            </a:r>
          </a:p>
          <a:p>
            <a:pPr marL="515938" indent="-349250" eaLnBrk="1" hangingPunct="1"/>
            <a:endParaRPr lang="en-US" altLang="en-US" sz="800" b="1" dirty="0" smtClean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 smtClean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endParaRPr lang="en-US" altLang="en-US" sz="700" b="1" dirty="0">
              <a:latin typeface="Candara" panose="020E0502030303020204" pitchFamily="34" charset="0"/>
            </a:endParaRPr>
          </a:p>
          <a:p>
            <a:pPr marL="515938" indent="-349250" eaLnBrk="1" hangingPunct="1"/>
            <a:r>
              <a:rPr lang="en-US" altLang="en-US" sz="2800" b="1" dirty="0" smtClean="0">
                <a:latin typeface="Candara" panose="020E0502030303020204" pitchFamily="34" charset="0"/>
              </a:rPr>
              <a:t>High School GPA vs. College GPA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1904519"/>
            <a:ext cx="3580327" cy="346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mbria" pitchFamily="18" charset="0"/>
              </a:rPr>
              <a:t>Academic Advising Center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Academic Advising for Exploring Students</a:t>
            </a:r>
          </a:p>
          <a:p>
            <a:r>
              <a:rPr lang="en-US" dirty="0">
                <a:solidFill>
                  <a:schemeClr val="bg1"/>
                </a:solidFill>
              </a:rPr>
              <a:t>General Education </a:t>
            </a:r>
          </a:p>
          <a:p>
            <a:r>
              <a:rPr lang="en-US" dirty="0">
                <a:solidFill>
                  <a:schemeClr val="bg1"/>
                </a:solidFill>
              </a:rPr>
              <a:t>Academic Policies </a:t>
            </a:r>
          </a:p>
          <a:p>
            <a:r>
              <a:rPr lang="en-US" dirty="0">
                <a:solidFill>
                  <a:schemeClr val="bg1"/>
                </a:solidFill>
              </a:rPr>
              <a:t>Campus Resources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114800"/>
            <a:ext cx="2971800" cy="205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" t="2064" r="38992" b="76983"/>
          <a:stretch/>
        </p:blipFill>
        <p:spPr>
          <a:xfrm>
            <a:off x="990600" y="4191000"/>
            <a:ext cx="3091543" cy="1436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What </a:t>
            </a:r>
            <a:r>
              <a:rPr lang="en-US" b="0" dirty="0">
                <a:latin typeface="Cambria" pitchFamily="18" charset="0"/>
              </a:rPr>
              <a:t>is an </a:t>
            </a:r>
            <a:r>
              <a:rPr lang="en-US" dirty="0">
                <a:latin typeface="Cambria" pitchFamily="18" charset="0"/>
              </a:rPr>
              <a:t>Academic Advisor</a:t>
            </a:r>
            <a:r>
              <a:rPr lang="en-US" b="0" dirty="0">
                <a:latin typeface="Cambria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More than scheduling classes</a:t>
            </a:r>
          </a:p>
          <a:p>
            <a:pPr algn="just"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Partnership </a:t>
            </a:r>
          </a:p>
          <a:p>
            <a:pPr algn="just"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Advocate</a:t>
            </a:r>
          </a:p>
          <a:p>
            <a:pPr algn="just"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Campus resources</a:t>
            </a:r>
          </a:p>
          <a:p>
            <a:pPr algn="just"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How to find answers for yourself</a:t>
            </a:r>
          </a:p>
          <a:p>
            <a:pPr algn="just">
              <a:spcAft>
                <a:spcPts val="2400"/>
              </a:spcAft>
            </a:pPr>
            <a:r>
              <a:rPr lang="en-US" dirty="0">
                <a:solidFill>
                  <a:schemeClr val="bg1"/>
                </a:solidFill>
              </a:rPr>
              <a:t>WILL NOT make decisions for you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9" r="19376" b="8821"/>
          <a:stretch/>
        </p:blipFill>
        <p:spPr>
          <a:xfrm>
            <a:off x="5867400" y="2514600"/>
            <a:ext cx="2866673" cy="2351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What </a:t>
            </a:r>
            <a:r>
              <a:rPr lang="en-US" b="0" dirty="0">
                <a:latin typeface="Cambria" pitchFamily="18" charset="0"/>
              </a:rPr>
              <a:t>is</a:t>
            </a:r>
            <a:r>
              <a:rPr lang="en-US" dirty="0">
                <a:latin typeface="Cambria" pitchFamily="18" charset="0"/>
              </a:rPr>
              <a:t> non-matriculated</a:t>
            </a:r>
            <a:r>
              <a:rPr lang="en-US" b="0" dirty="0">
                <a:latin typeface="Cambria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Allowed to take classes without being admitted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 officially admitted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Not seeking a degree</a:t>
            </a: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Grades are monitored</a:t>
            </a: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133725"/>
            <a:ext cx="3762373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25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Cambria" pitchFamily="18" charset="0"/>
              </a:rPr>
              <a:t>What does it mean to have a </a:t>
            </a:r>
            <a:r>
              <a:rPr lang="en-US" dirty="0">
                <a:latin typeface="Cambria" pitchFamily="18" charset="0"/>
              </a:rPr>
              <a:t>University Transcript</a:t>
            </a:r>
            <a:r>
              <a:rPr lang="en-US" b="0" dirty="0">
                <a:latin typeface="Cambria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Academic History  &amp;  it follows you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  <a:latin typeface="Cambria" pitchFamily="18" charset="0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3"/>
          <a:stretch/>
        </p:blipFill>
        <p:spPr>
          <a:xfrm>
            <a:off x="609600" y="3048000"/>
            <a:ext cx="792489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>
                <a:latin typeface="Cambria" pitchFamily="18" charset="0"/>
              </a:rPr>
              <a:t>What implications does your </a:t>
            </a:r>
            <a:r>
              <a:rPr lang="en-US" dirty="0">
                <a:latin typeface="Cambria" pitchFamily="18" charset="0"/>
              </a:rPr>
              <a:t>University Transcript </a:t>
            </a:r>
            <a:r>
              <a:rPr lang="en-US" b="0" dirty="0">
                <a:latin typeface="Cambria" pitchFamily="18" charset="0"/>
              </a:rPr>
              <a:t>have?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3820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lvl="1"/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Financial Aid and Scholarships</a:t>
            </a:r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r>
              <a:rPr lang="en-US" sz="1600" i="1" u="sng" dirty="0" err="1">
                <a:solidFill>
                  <a:schemeClr val="bg1"/>
                </a:solidFill>
                <a:latin typeface="Cambria" panose="02040503050406030204" pitchFamily="18" charset="0"/>
              </a:rPr>
              <a:t>financialaid.utah.edu</a:t>
            </a:r>
            <a:r>
              <a:rPr lang="en-US" sz="1600" i="1" u="sng" dirty="0" err="1">
                <a:latin typeface="Cambria" panose="02040503050406030204" pitchFamily="18" charset="0"/>
              </a:rPr>
              <a:t>http</a:t>
            </a:r>
            <a:r>
              <a:rPr lang="en-US" sz="1600" i="1" u="sng" dirty="0">
                <a:latin typeface="Cambria" panose="02040503050406030204" pitchFamily="18" charset="0"/>
              </a:rPr>
              <a:t>://financialaid.utah.edu/policies/satisfactory-academic-progress/index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Minimum 2.o cumulative </a:t>
            </a:r>
            <a:r>
              <a:rPr lang="en-US" sz="1800" dirty="0" err="1">
                <a:solidFill>
                  <a:schemeClr val="bg1"/>
                </a:solidFill>
              </a:rPr>
              <a:t>gpa</a:t>
            </a:r>
            <a:endParaRPr lang="en-US" sz="1800" dirty="0">
              <a:solidFill>
                <a:schemeClr val="bg1"/>
              </a:solidFill>
            </a:endParaRPr>
          </a:p>
          <a:p>
            <a:pPr lvl="2"/>
            <a:r>
              <a:rPr lang="en-US" sz="1800" dirty="0">
                <a:solidFill>
                  <a:schemeClr val="bg1"/>
                </a:solidFill>
              </a:rPr>
              <a:t>67% completion rate</a:t>
            </a:r>
          </a:p>
          <a:p>
            <a:pPr lvl="1"/>
            <a:endParaRPr lang="en-US" sz="2400" i="1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lvl="1"/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Applying to colleges </a:t>
            </a:r>
          </a:p>
          <a:p>
            <a:pPr marL="457200" lvl="1" indent="0">
              <a:buNone/>
            </a:pP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and majors</a:t>
            </a:r>
            <a:endParaRPr lang="en-US" sz="2400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endParaRPr lang="en-US" i="1" dirty="0">
              <a:solidFill>
                <a:schemeClr val="bg1"/>
              </a:solidFill>
              <a:latin typeface="Cambria" pitchFamily="18" charset="0"/>
            </a:endParaRPr>
          </a:p>
          <a:p>
            <a:endParaRPr lang="en-US" dirty="0">
              <a:solidFill>
                <a:schemeClr val="bg1"/>
              </a:solidFill>
              <a:latin typeface="+mj-lt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184"/>
          <a:stretch/>
        </p:blipFill>
        <p:spPr>
          <a:xfrm>
            <a:off x="5138381" y="3962400"/>
            <a:ext cx="2797305" cy="266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4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Cambria" pitchFamily="18" charset="0"/>
              </a:rPr>
              <a:t>What is a </a:t>
            </a:r>
            <a:r>
              <a:rPr lang="en-US" dirty="0">
                <a:latin typeface="Cambria" pitchFamily="18" charset="0"/>
              </a:rPr>
              <a:t>Pre-requisite</a:t>
            </a:r>
            <a:r>
              <a:rPr lang="en-US" b="0" dirty="0">
                <a:latin typeface="Cambria" pitchFamily="18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229600" cy="462560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class you need to have before registering for another course.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Minimum grade </a:t>
            </a:r>
            <a:r>
              <a:rPr lang="en-US" sz="2400" i="1" dirty="0">
                <a:solidFill>
                  <a:schemeClr val="bg1"/>
                </a:solidFill>
                <a:latin typeface="Cambria" panose="02040503050406030204" pitchFamily="18" charset="0"/>
              </a:rPr>
              <a:t>(often C)</a:t>
            </a:r>
          </a:p>
          <a:p>
            <a:endParaRPr lang="en-US" sz="5400" dirty="0">
              <a:solidFill>
                <a:schemeClr val="bg1"/>
              </a:solidFill>
            </a:endParaRPr>
          </a:p>
          <a:p>
            <a:pPr marL="118872" indent="0">
              <a:buNone/>
            </a:pPr>
            <a:r>
              <a:rPr lang="en-US" i="1" dirty="0">
                <a:solidFill>
                  <a:schemeClr val="bg1"/>
                </a:solidFill>
                <a:latin typeface="Cambria" pitchFamily="18" charset="0"/>
              </a:rPr>
              <a:t>      Example:</a:t>
            </a:r>
          </a:p>
          <a:p>
            <a:pPr marL="118872" indent="0">
              <a:buNone/>
            </a:pPr>
            <a:r>
              <a:rPr lang="en-US" i="1" dirty="0">
                <a:solidFill>
                  <a:schemeClr val="bg1"/>
                </a:solidFill>
              </a:rPr>
              <a:t>          Math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142" y="3796145"/>
            <a:ext cx="4803458" cy="2833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6"/>
          <a:stretch/>
        </p:blipFill>
        <p:spPr>
          <a:xfrm>
            <a:off x="7279995" y="4171950"/>
            <a:ext cx="1940205" cy="21399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mbria" pitchFamily="18" charset="0"/>
              </a:rPr>
              <a:t>Anatomy of a syllabus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85900"/>
            <a:ext cx="8229600" cy="51053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Read </a:t>
            </a:r>
            <a:r>
              <a:rPr lang="en-US" dirty="0" smtClean="0">
                <a:solidFill>
                  <a:schemeClr val="bg1"/>
                </a:solidFill>
              </a:rPr>
              <a:t>it </a:t>
            </a:r>
          </a:p>
          <a:p>
            <a:pPr marL="118872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Make note of the deadlines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Tests, papers, assignments, </a:t>
            </a:r>
            <a:r>
              <a:rPr lang="en-US" dirty="0" err="1">
                <a:solidFill>
                  <a:schemeClr val="bg1"/>
                </a:solidFill>
              </a:rPr>
              <a:t>etc</a:t>
            </a:r>
            <a:endParaRPr lang="en-US" dirty="0">
              <a:solidFill>
                <a:schemeClr val="bg1"/>
              </a:solidFill>
            </a:endParaRPr>
          </a:p>
          <a:p>
            <a:pPr lvl="1"/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Grading structure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Ask questions early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Instructor contact information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1751363"/>
            <a:ext cx="2438400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038600"/>
            <a:ext cx="2514600" cy="1819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withdraw from a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Dropping: You can drop a course without a W posted on the transcript by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business day of a semester.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Withdrawing: Withdraw from a course is allowed up until the deadline and a W will be posted on your record. 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After the withdrawal deadline, petition with documentation of non-academic emergency is required for consideration.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All adds, drops, withdrawals, and petitions go through </a:t>
            </a:r>
            <a:r>
              <a:rPr lang="en-US" dirty="0" smtClean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Liz Taylor.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Withdraw deadline: </a:t>
            </a:r>
          </a:p>
          <a:p>
            <a:pPr marL="118872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Fall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October 16 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Spring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March 4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 </a:t>
            </a:r>
          </a:p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CANNOT REPEAT AT AMES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term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5410200"/>
            <a:ext cx="942857" cy="1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39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2228</TotalTime>
  <Words>912</Words>
  <Application>Microsoft Office PowerPoint</Application>
  <PresentationFormat>On-screen Show (4:3)</PresentationFormat>
  <Paragraphs>225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Calibri</vt:lpstr>
      <vt:lpstr>Cambria</vt:lpstr>
      <vt:lpstr>Candara</vt:lpstr>
      <vt:lpstr>Corbel</vt:lpstr>
      <vt:lpstr>Impact</vt:lpstr>
      <vt:lpstr>Times New Roman</vt:lpstr>
      <vt:lpstr>Wingdings</vt:lpstr>
      <vt:lpstr>Wingdings 2</vt:lpstr>
      <vt:lpstr>Wingdings 3</vt:lpstr>
      <vt:lpstr>Module</vt:lpstr>
      <vt:lpstr>Newsprint</vt:lpstr>
      <vt:lpstr>Orientation 2019</vt:lpstr>
      <vt:lpstr>Academic Advising Center</vt:lpstr>
      <vt:lpstr>What is an Academic Advisor?</vt:lpstr>
      <vt:lpstr>What is non-matriculated?</vt:lpstr>
      <vt:lpstr>What does it mean to have a University Transcript?</vt:lpstr>
      <vt:lpstr>What implications does your University Transcript have?</vt:lpstr>
      <vt:lpstr>What is a Pre-requisite?</vt:lpstr>
      <vt:lpstr>Anatomy of a syllabus</vt:lpstr>
      <vt:lpstr>How to withdraw from a class?</vt:lpstr>
      <vt:lpstr>Academic Standing</vt:lpstr>
      <vt:lpstr>Time Management</vt:lpstr>
      <vt:lpstr>U of U Resources</vt:lpstr>
      <vt:lpstr>Questions?</vt:lpstr>
      <vt:lpstr>Math Paths</vt:lpstr>
      <vt:lpstr>MATH: 1030 vs. 1050 How do you choose?</vt:lpstr>
      <vt:lpstr>What can you do now?!</vt:lpstr>
      <vt:lpstr>GPA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Scholastic Standards</dc:title>
  <dc:creator>Becki</dc:creator>
  <cp:lastModifiedBy>Liz Taylor</cp:lastModifiedBy>
  <cp:revision>180</cp:revision>
  <cp:lastPrinted>2019-04-08T21:25:58Z</cp:lastPrinted>
  <dcterms:created xsi:type="dcterms:W3CDTF">2014-06-01T18:16:32Z</dcterms:created>
  <dcterms:modified xsi:type="dcterms:W3CDTF">2019-04-17T15:02:22Z</dcterms:modified>
</cp:coreProperties>
</file>